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257" r:id="rId5"/>
    <p:sldId id="258" r:id="rId7"/>
    <p:sldId id="263" r:id="rId8"/>
    <p:sldId id="259" r:id="rId9"/>
    <p:sldId id="260" r:id="rId10"/>
    <p:sldId id="261" r:id="rId11"/>
    <p:sldId id="272" r:id="rId12"/>
    <p:sldId id="266" r:id="rId13"/>
    <p:sldId id="267" r:id="rId14"/>
    <p:sldId id="269" r:id="rId15"/>
    <p:sldId id="274" r:id="rId16"/>
    <p:sldId id="271" r:id="rId17"/>
    <p:sldId id="275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4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45B95-5DC1-4E53-BB9E-F5A2AD8F89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8890B-2A0D-4743-B976-5FE9FA23C6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EA98A-D2EC-45C0-BC27-A2839E722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EA98A-D2EC-45C0-BC27-A2839E722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EA98A-D2EC-45C0-BC27-A2839E722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EA98A-D2EC-45C0-BC27-A2839E722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EA98A-D2EC-45C0-BC27-A2839E722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EA98A-D2EC-45C0-BC27-A2839E722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EA98A-D2EC-45C0-BC27-A2839E722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EA98A-D2EC-45C0-BC27-A2839E722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EA98A-D2EC-45C0-BC27-A2839E722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EA98A-D2EC-45C0-BC27-A2839E722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76250"/>
            <a:ext cx="2057400" cy="59055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76250"/>
            <a:ext cx="6019800" cy="59055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085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085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76250"/>
            <a:ext cx="2057400" cy="59055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76250"/>
            <a:ext cx="6019800" cy="59055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085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085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76250"/>
            <a:ext cx="2057400" cy="59055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76250"/>
            <a:ext cx="6019800" cy="59055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085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6085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ullseye-red-backgrounds-wallpapers"/>
          <p:cNvPicPr>
            <a:picLocks noChangeAspect="1" noChangeArrowheads="1"/>
          </p:cNvPicPr>
          <p:nvPr/>
        </p:nvPicPr>
        <p:blipFill>
          <a:blip r:embed="rId12"/>
          <a:srcRect b="4495"/>
          <a:stretch>
            <a:fillRect/>
          </a:stretch>
        </p:blipFill>
        <p:spPr bwMode="auto">
          <a:xfrm>
            <a:off x="0" y="0"/>
            <a:ext cx="9139238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76250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608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kern="1200">
          <a:solidFill>
            <a:srgbClr val="AE151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00000"/>
        <a:buBlip>
          <a:blip r:embed="rId13"/>
        </a:buBlip>
        <a:defRPr sz="2400" kern="1200">
          <a:solidFill>
            <a:srgbClr val="AE1517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kern="1200">
          <a:solidFill>
            <a:srgbClr val="AE1517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kern="1200">
          <a:solidFill>
            <a:srgbClr val="AE1517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ern="1200">
          <a:solidFill>
            <a:srgbClr val="AE1517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ern="1200">
          <a:solidFill>
            <a:srgbClr val="AE151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ullseye-red-backgrounds-wallpapers"/>
          <p:cNvPicPr>
            <a:picLocks noChangeAspect="1" noChangeArrowheads="1"/>
          </p:cNvPicPr>
          <p:nvPr/>
        </p:nvPicPr>
        <p:blipFill>
          <a:blip r:embed="rId12"/>
          <a:srcRect b="4495"/>
          <a:stretch>
            <a:fillRect/>
          </a:stretch>
        </p:blipFill>
        <p:spPr bwMode="auto">
          <a:xfrm>
            <a:off x="0" y="0"/>
            <a:ext cx="9139238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5288" y="333375"/>
            <a:ext cx="8353425" cy="61912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76250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608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kern="1200">
          <a:solidFill>
            <a:srgbClr val="AE151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00000"/>
        <a:buBlip>
          <a:blip r:embed="rId13"/>
        </a:buBlip>
        <a:defRPr sz="2400" kern="1200">
          <a:solidFill>
            <a:srgbClr val="AE1517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kern="1200">
          <a:solidFill>
            <a:srgbClr val="AE1517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kern="1200">
          <a:solidFill>
            <a:srgbClr val="AE1517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ern="1200">
          <a:solidFill>
            <a:srgbClr val="AE1517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ern="1200">
          <a:solidFill>
            <a:srgbClr val="AE151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ullseye-red-backgrounds-wallpapers"/>
          <p:cNvPicPr>
            <a:picLocks noChangeAspect="1" noChangeArrowheads="1"/>
          </p:cNvPicPr>
          <p:nvPr/>
        </p:nvPicPr>
        <p:blipFill>
          <a:blip r:embed="rId12"/>
          <a:srcRect b="4495"/>
          <a:stretch>
            <a:fillRect/>
          </a:stretch>
        </p:blipFill>
        <p:spPr bwMode="auto">
          <a:xfrm>
            <a:off x="0" y="0"/>
            <a:ext cx="9139238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76250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608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kern="1200">
          <a:solidFill>
            <a:srgbClr val="AE151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AE1517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00000"/>
        <a:buBlip>
          <a:blip r:embed="rId13"/>
        </a:buBlip>
        <a:defRPr sz="2400" kern="1200">
          <a:solidFill>
            <a:srgbClr val="AE1517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kern="1200">
          <a:solidFill>
            <a:srgbClr val="AE1517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kern="1200">
          <a:solidFill>
            <a:srgbClr val="AE1517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ern="1200">
          <a:solidFill>
            <a:srgbClr val="AE1517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ern="1200">
          <a:solidFill>
            <a:srgbClr val="AE151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tags" Target="../tags/tag1.xml"/><Relationship Id="rId2" Type="http://schemas.microsoft.com/office/2007/relationships/media" Target="file:///C:\Users\61512\Desktop\&#26149;&#33410;&#30340;&#26469;&#21382;.mp4" TargetMode="External"/><Relationship Id="rId1" Type="http://schemas.openxmlformats.org/officeDocument/2006/relationships/video" Target="file:///C:\Users\61512\Desktop\&#26149;&#33410;&#30340;&#26469;&#21382;.mp4" TargetMode="Externa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7.xml"/><Relationship Id="rId7" Type="http://schemas.microsoft.com/office/2007/relationships/media" Target="../media/media3.mp3"/><Relationship Id="rId6" Type="http://schemas.openxmlformats.org/officeDocument/2006/relationships/audio" Target="../media/media3.mp3"/><Relationship Id="rId5" Type="http://schemas.openxmlformats.org/officeDocument/2006/relationships/image" Target="../media/image5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9750" y="2060575"/>
            <a:ext cx="7772400" cy="1179513"/>
          </a:xfrm>
        </p:spPr>
        <p:txBody>
          <a:bodyPr/>
          <a:lstStyle/>
          <a:p>
            <a:pPr algn="ctr" eaLnBrk="1" hangingPunct="1"/>
            <a:r>
              <a:rPr lang="zh-CN" altLang="en-US" sz="4400" dirty="0" smtClean="0">
                <a:solidFill>
                  <a:schemeClr val="bg1"/>
                </a:solidFill>
              </a:rPr>
              <a:t>过新年</a:t>
            </a:r>
            <a:br>
              <a:rPr lang="zh-CN" altLang="en-US" sz="4400" dirty="0" smtClean="0">
                <a:solidFill>
                  <a:schemeClr val="bg1"/>
                </a:solidFill>
              </a:rPr>
            </a:br>
            <a:r>
              <a:rPr lang="zh-CN" altLang="en-US" sz="4400" dirty="0" smtClean="0">
                <a:solidFill>
                  <a:schemeClr val="bg1"/>
                </a:solidFill>
              </a:rPr>
              <a:t>设计者：艾长杰</a:t>
            </a:r>
            <a:endParaRPr lang="zh-CN" altLang="en-US" sz="4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195513" y="476250"/>
            <a:ext cx="6265862" cy="6326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过   新    年  呀    </a:t>
            </a:r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咚咚咚咚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b="1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锵</a:t>
            </a:r>
            <a:endParaRPr lang="zh-CN" altLang="en-US" sz="2200" b="1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喜   洋     洋  呀    </a:t>
            </a:r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咚咚咚咚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200" b="1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锵</a:t>
            </a:r>
            <a:endParaRPr lang="zh-CN" altLang="en-US" sz="2200" b="1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鞭炮声声   锣鼓 响   </a:t>
            </a:r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200" b="1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锵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咚咚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200" b="1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锵</a:t>
            </a:r>
            <a:endParaRPr lang="zh-CN" altLang="en-US" sz="2200" b="1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唱歌跳舞    多欢 唱   </a:t>
            </a:r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200" b="1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锵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咚咚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200" b="1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锵</a:t>
            </a:r>
            <a:endParaRPr lang="zh-CN" altLang="en-US" sz="2200" b="1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幸  福的    生  活    甜呀甜又    香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200" b="1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锵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咚</a:t>
            </a:r>
            <a:r>
              <a:rPr lang="zh-CN" altLang="en-US" sz="2200" b="1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锵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咚   咚 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200" b="1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锵</a:t>
            </a:r>
            <a:r>
              <a:rPr lang="zh-CN" altLang="en-US" sz="22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2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7841" t="4443" r="14003" b="1465"/>
          <a:stretch>
            <a:fillRect/>
          </a:stretch>
        </p:blipFill>
        <p:spPr bwMode="auto">
          <a:xfrm>
            <a:off x="8172450" y="44450"/>
            <a:ext cx="7080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5013325"/>
            <a:ext cx="230505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5" name="Rectangle 5"/>
          <p:cNvSpPr>
            <a:spLocks noGrp="1" noChangeArrowheads="1"/>
          </p:cNvSpPr>
          <p:nvPr/>
        </p:nvSpPr>
        <p:spPr bwMode="auto">
          <a:xfrm>
            <a:off x="395288" y="1917700"/>
            <a:ext cx="936625" cy="2951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lIns="90170" tIns="46990" rIns="90170" bIns="46990" anchor="ctr"/>
          <a:lstStyle/>
          <a:p>
            <a:pPr algn="ctr" eaLnBrk="1" hangingPunct="1"/>
            <a:r>
              <a:rPr lang="zh-CN" altLang="en-US" sz="3200">
                <a:solidFill>
                  <a:srgbClr val="008000"/>
                </a:solidFill>
                <a:ea typeface="微软雅黑" panose="020B0503020204020204" pitchFamily="34" charset="-122"/>
              </a:rPr>
              <a:t>乐 器 伴 奏</a:t>
            </a:r>
            <a:endParaRPr lang="zh-CN" altLang="en-US" sz="3200">
              <a:solidFill>
                <a:srgbClr val="008000"/>
              </a:solidFill>
              <a:ea typeface="微软雅黑" panose="020B0503020204020204" pitchFamily="34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716463" y="765175"/>
            <a:ext cx="3600450" cy="2608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 |   x    o    |   x    o   |</a:t>
            </a:r>
            <a:endParaRPr lang="zh-CN" altLang="en-US" sz="2800">
              <a:solidFill>
                <a:srgbClr val="FF0000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>
              <a:solidFill>
                <a:srgbClr val="FF00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 |   x    o    |   x    o   | </a:t>
            </a:r>
            <a:endParaRPr lang="zh-CN" altLang="en-US" sz="2800">
              <a:solidFill>
                <a:srgbClr val="FF0000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>
              <a:solidFill>
                <a:srgbClr val="FF0000"/>
              </a:solidFill>
            </a:endParaRPr>
          </a:p>
          <a:p>
            <a:pPr eaLnBrk="1" hangingPunct="1">
              <a:lnSpc>
                <a:spcPct val="110000"/>
              </a:lnSpc>
            </a:pP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860925" y="2925763"/>
            <a:ext cx="3527425" cy="1625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|   x    x    |   </a:t>
            </a:r>
            <a:endParaRPr lang="zh-CN" altLang="en-US" sz="280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|   x    x    |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4932363" y="6021388"/>
            <a:ext cx="3311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FF0000"/>
                </a:solidFill>
              </a:rPr>
              <a:t>|   x    x    |   x    o   |</a:t>
            </a:r>
            <a:r>
              <a:rPr lang="zh-CN" altLang="en-US" sz="2400">
                <a:solidFill>
                  <a:srgbClr val="FF0000"/>
                </a:solidFill>
              </a:rPr>
              <a:t> 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ex4a51zrtj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23495"/>
            <a:ext cx="9147810" cy="68814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2012041111161136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18"/>
          <a:stretch>
            <a:fillRect/>
          </a:stretch>
        </p:blipFill>
        <p:spPr bwMode="auto">
          <a:xfrm>
            <a:off x="684213" y="285728"/>
            <a:ext cx="5688012" cy="642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7019925" y="1628775"/>
            <a:ext cx="958850" cy="25571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1" hangingPunct="1"/>
            <a:r>
              <a:rPr lang="zh-CN" altLang="en-US" sz="4000" b="1" dirty="0" smtClean="0">
                <a:solidFill>
                  <a:schemeClr val="tx2"/>
                </a:solidFill>
                <a:ea typeface="楷体" panose="02010609060101010101" pitchFamily="49" charset="-122"/>
              </a:rPr>
              <a:t>谢谢欣赏</a:t>
            </a:r>
            <a:endParaRPr lang="zh-CN" altLang="en-US" sz="4000" b="1" dirty="0">
              <a:solidFill>
                <a:schemeClr val="tx2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春节的来历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07540" y="-31115"/>
            <a:ext cx="5369560" cy="6889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909638"/>
            <a:ext cx="2808288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4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过 新 年</a:t>
            </a:r>
            <a:endParaRPr lang="zh-CN" altLang="en-US" sz="440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7841" t="4443" r="14003" b="1465"/>
          <a:stretch>
            <a:fillRect/>
          </a:stretch>
        </p:blipFill>
        <p:spPr bwMode="auto">
          <a:xfrm>
            <a:off x="7308850" y="404813"/>
            <a:ext cx="1306513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908175" y="2997200"/>
            <a:ext cx="56324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 smtClean="0"/>
              <a:t>1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 </a:t>
            </a:r>
            <a:r>
              <a:rPr lang="zh-CN" altLang="en-US" sz="2800" b="1" dirty="0"/>
              <a:t>歌曲带给你怎样的</a:t>
            </a:r>
            <a:r>
              <a:rPr lang="zh-CN" altLang="en-US" sz="2800" b="1" dirty="0" smtClean="0"/>
              <a:t>感受？</a:t>
            </a:r>
            <a:endParaRPr lang="zh-CN" altLang="en-US" sz="2800" b="1" dirty="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11188" y="620713"/>
            <a:ext cx="11588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/>
              <a:t>听一听</a:t>
            </a:r>
            <a:endParaRPr lang="zh-CN" altLang="en-US" sz="2400" b="1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" y="4149725"/>
            <a:ext cx="3529013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中国国家交响乐团 - 春节序曲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59880" y="4735195"/>
            <a:ext cx="2350135" cy="201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811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9220" name="Picture 4" descr="02446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0"/>
            <a:ext cx="8542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812088" y="188913"/>
            <a:ext cx="585787" cy="3932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>
                <a:ea typeface="楷体" panose="02010609060101010101" pitchFamily="49" charset="-122"/>
              </a:rPr>
              <a:t>鞭炮声声锣鼓响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pic>
        <p:nvPicPr>
          <p:cNvPr id="11270" name="Picture 6" descr="11"/>
          <p:cNvPicPr>
            <a:picLocks noChangeAspect="1" noChangeArrowheads="1"/>
          </p:cNvPicPr>
          <p:nvPr/>
        </p:nvPicPr>
        <p:blipFill>
          <a:blip r:embed="rId2"/>
          <a:srcRect l="1724" t="851" r="85684" b="38834"/>
          <a:stretch>
            <a:fillRect/>
          </a:stretch>
        </p:blipFill>
        <p:spPr bwMode="auto">
          <a:xfrm>
            <a:off x="539750" y="117475"/>
            <a:ext cx="1076325" cy="413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684213" y="117475"/>
            <a:ext cx="585787" cy="3930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600">
                <a:ea typeface="楷体" panose="02010609060101010101" pitchFamily="49" charset="-122"/>
              </a:rPr>
              <a:t>唱歌跳舞多欢畅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pic>
        <p:nvPicPr>
          <p:cNvPr id="9224" name="Picture 8" descr="11"/>
          <p:cNvPicPr>
            <a:picLocks noChangeAspect="1" noChangeArrowheads="1"/>
          </p:cNvPicPr>
          <p:nvPr/>
        </p:nvPicPr>
        <p:blipFill>
          <a:blip r:embed="rId3"/>
          <a:srcRect l="40402" t="86531" r="1241" b="1590"/>
          <a:stretch>
            <a:fillRect/>
          </a:stretch>
        </p:blipFill>
        <p:spPr bwMode="auto">
          <a:xfrm>
            <a:off x="3563938" y="44450"/>
            <a:ext cx="217328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419475" y="117475"/>
            <a:ext cx="2376488" cy="639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600">
                <a:ea typeface="楷体" panose="02010609060101010101" pitchFamily="49" charset="-122"/>
              </a:rPr>
              <a:t>  喜过新年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11188" y="6021388"/>
            <a:ext cx="18018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对 对 联</a:t>
            </a:r>
            <a:endParaRPr lang="zh-CN" altLang="en-US" sz="32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909638"/>
            <a:ext cx="2808288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4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过 新 年</a:t>
            </a:r>
            <a:endParaRPr lang="zh-CN" altLang="en-US" sz="440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7841" t="4443" r="14003" b="1465"/>
          <a:stretch>
            <a:fillRect/>
          </a:stretch>
        </p:blipFill>
        <p:spPr bwMode="auto">
          <a:xfrm>
            <a:off x="7308850" y="404813"/>
            <a:ext cx="1306513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900113" y="3068638"/>
            <a:ext cx="65690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 smtClean="0"/>
              <a:t>2</a:t>
            </a:r>
            <a:r>
              <a:rPr lang="en-US" altLang="zh-CN" sz="2800" b="1" dirty="0"/>
              <a:t>.</a:t>
            </a:r>
            <a:r>
              <a:rPr lang="zh-CN" altLang="en-US" sz="2800" b="1" dirty="0" smtClean="0"/>
              <a:t>歌词</a:t>
            </a:r>
            <a:r>
              <a:rPr lang="zh-CN" altLang="en-US" sz="2800" b="1" dirty="0"/>
              <a:t>中“咚咚锵”锣鼓声出现了几</a:t>
            </a:r>
            <a:r>
              <a:rPr lang="zh-CN" altLang="en-US" sz="2800" b="1" dirty="0" smtClean="0"/>
              <a:t>次？</a:t>
            </a:r>
            <a:endParaRPr lang="zh-CN" altLang="en-US" sz="2800" b="1" dirty="0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11188" y="620713"/>
            <a:ext cx="11588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/>
              <a:t>听一听</a:t>
            </a:r>
            <a:endParaRPr lang="zh-CN" altLang="en-US" sz="2400" b="1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" y="4149725"/>
            <a:ext cx="3529013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小堂鼓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64163" y="2492375"/>
            <a:ext cx="2813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 descr="u=4096649561,2978754998&amp;fm=21&amp;gp=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4575" y="3213100"/>
            <a:ext cx="34575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588125" y="4870450"/>
            <a:ext cx="9175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/>
              <a:t>鼓</a:t>
            </a:r>
            <a:endParaRPr lang="zh-CN" altLang="en-US" sz="2400" b="1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486025" y="5838825"/>
            <a:ext cx="5016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/>
              <a:t>镲</a:t>
            </a:r>
            <a:endParaRPr lang="zh-CN" altLang="en-US" sz="2400" b="1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5219700" y="692150"/>
            <a:ext cx="33845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/>
              <a:t>小游戏：听辨声音</a:t>
            </a:r>
            <a:endParaRPr lang="zh-CN" altLang="en-US" sz="2800" b="1" dirty="0"/>
          </a:p>
        </p:txBody>
      </p:sp>
      <p:pic>
        <p:nvPicPr>
          <p:cNvPr id="2" name="纯音乐 - 鼓的声音 (片段)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13475" y="5157470"/>
            <a:ext cx="1149985" cy="855345"/>
          </a:xfrm>
          <a:prstGeom prst="rect">
            <a:avLst/>
          </a:prstGeom>
        </p:spPr>
      </p:pic>
      <p:pic>
        <p:nvPicPr>
          <p:cNvPr id="3" name="未知歌手 - 鼓镲声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05" y="5733415"/>
            <a:ext cx="850265" cy="755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7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39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19475" y="620713"/>
            <a:ext cx="2808288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4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过 新 年</a:t>
            </a:r>
            <a:endParaRPr lang="zh-CN" altLang="en-US" sz="4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7841" t="4443" r="14003" b="1465"/>
          <a:stretch>
            <a:fillRect/>
          </a:stretch>
        </p:blipFill>
        <p:spPr bwMode="auto">
          <a:xfrm>
            <a:off x="7669213" y="404813"/>
            <a:ext cx="946150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11188" y="620713"/>
            <a:ext cx="11588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/>
              <a:t>拍一拍</a:t>
            </a:r>
            <a:endParaRPr lang="zh-CN" altLang="en-US" sz="2400" b="1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1600" y="5229225"/>
            <a:ext cx="2152650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268538" y="1917700"/>
            <a:ext cx="4402137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/>
              <a:t>    </a:t>
            </a:r>
            <a:r>
              <a:rPr lang="zh-CN" altLang="en-US" sz="3600" u="sng"/>
              <a:t>x x</a:t>
            </a:r>
            <a:r>
              <a:rPr lang="zh-CN" altLang="en-US" sz="3600"/>
              <a:t> </a:t>
            </a:r>
            <a:r>
              <a:rPr lang="zh-CN" altLang="en-US" sz="3600" u="sng"/>
              <a:t>x x </a:t>
            </a:r>
            <a:r>
              <a:rPr lang="zh-CN" altLang="en-US" sz="3600"/>
              <a:t> |   x   o   |</a:t>
            </a:r>
            <a:endParaRPr lang="zh-CN" altLang="en-US" sz="3600"/>
          </a:p>
          <a:p>
            <a:pPr eaLnBrk="1" hangingPunct="1"/>
            <a:endParaRPr lang="zh-CN" altLang="en-US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176338" y="1284288"/>
            <a:ext cx="803275" cy="395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/>
              <a:t>2/4</a:t>
            </a:r>
            <a:endParaRPr lang="zh-CN" altLang="en-US" sz="2000" b="1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844800" y="2565400"/>
            <a:ext cx="38608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chemeClr val="accent2"/>
                </a:solidFill>
              </a:rPr>
              <a:t>咚 咚 咚 咚          锵</a:t>
            </a:r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268538" y="3213100"/>
            <a:ext cx="4402137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600"/>
              <a:t>    </a:t>
            </a:r>
            <a:r>
              <a:rPr lang="zh-CN" altLang="en-US" sz="3600" u="sng"/>
              <a:t>x x</a:t>
            </a:r>
            <a:r>
              <a:rPr lang="zh-CN" altLang="en-US" sz="3600"/>
              <a:t> </a:t>
            </a:r>
            <a:r>
              <a:rPr lang="zh-CN" altLang="en-US" sz="3600" u="sng"/>
              <a:t>x x </a:t>
            </a:r>
            <a:r>
              <a:rPr lang="zh-CN" altLang="en-US" sz="3600"/>
              <a:t> |  </a:t>
            </a:r>
            <a:r>
              <a:rPr lang="zh-CN" altLang="en-US" sz="3600" u="sng"/>
              <a:t>x x</a:t>
            </a:r>
            <a:r>
              <a:rPr lang="zh-CN" altLang="en-US" sz="3600"/>
              <a:t>   x   |</a:t>
            </a:r>
            <a:endParaRPr lang="zh-CN" altLang="en-US" sz="3600"/>
          </a:p>
          <a:p>
            <a:pPr eaLnBrk="1" hangingPunct="1"/>
            <a:endParaRPr lang="zh-CN" altLang="en-US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2771775" y="3789363"/>
            <a:ext cx="38608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FF0000"/>
                </a:solidFill>
              </a:rPr>
              <a:t>咚     锵               咚 咚     锵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7179" name="曲线 207"/>
          <p:cNvSpPr/>
          <p:nvPr/>
        </p:nvSpPr>
        <p:spPr bwMode="auto">
          <a:xfrm>
            <a:off x="2917825" y="3286125"/>
            <a:ext cx="449263" cy="90488"/>
          </a:xfrm>
          <a:custGeom>
            <a:avLst/>
            <a:gdLst>
              <a:gd name="T0" fmla="*/ 0 w 21600"/>
              <a:gd name="T1" fmla="*/ 86739 h 21600"/>
              <a:gd name="T2" fmla="*/ 237610 w 21600"/>
              <a:gd name="T3" fmla="*/ 746 h 21600"/>
              <a:gd name="T4" fmla="*/ 449263 w 21600"/>
              <a:gd name="T5" fmla="*/ 90488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0705"/>
                </a:moveTo>
                <a:cubicBezTo>
                  <a:pt x="2071" y="16188"/>
                  <a:pt x="7098" y="0"/>
                  <a:pt x="11424" y="178"/>
                </a:cubicBezTo>
                <a:cubicBezTo>
                  <a:pt x="15750" y="357"/>
                  <a:pt x="19802" y="16904"/>
                  <a:pt x="21600" y="21600"/>
                </a:cubicBezTo>
              </a:path>
            </a:pathLst>
          </a:custGeom>
          <a:noFill/>
          <a:ln w="15875" cap="flat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80" name="曲线 207"/>
          <p:cNvSpPr/>
          <p:nvPr/>
        </p:nvSpPr>
        <p:spPr bwMode="auto">
          <a:xfrm>
            <a:off x="3635375" y="3286125"/>
            <a:ext cx="450850" cy="90488"/>
          </a:xfrm>
          <a:custGeom>
            <a:avLst/>
            <a:gdLst>
              <a:gd name="T0" fmla="*/ 0 w 21600"/>
              <a:gd name="T1" fmla="*/ 86739 h 21600"/>
              <a:gd name="T2" fmla="*/ 238450 w 21600"/>
              <a:gd name="T3" fmla="*/ 746 h 21600"/>
              <a:gd name="T4" fmla="*/ 450850 w 21600"/>
              <a:gd name="T5" fmla="*/ 90488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0705"/>
                </a:moveTo>
                <a:cubicBezTo>
                  <a:pt x="2071" y="16188"/>
                  <a:pt x="7098" y="0"/>
                  <a:pt x="11424" y="178"/>
                </a:cubicBezTo>
                <a:cubicBezTo>
                  <a:pt x="15750" y="357"/>
                  <a:pt x="19802" y="16904"/>
                  <a:pt x="21600" y="21600"/>
                </a:cubicBezTo>
              </a:path>
            </a:pathLst>
          </a:custGeom>
          <a:noFill/>
          <a:ln w="15875" cap="flat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619250" y="4365625"/>
            <a:ext cx="6410325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600"/>
              <a:t> x   x   |  </a:t>
            </a:r>
            <a:r>
              <a:rPr lang="zh-CN" altLang="en-US" sz="3600" u="sng"/>
              <a:t>x x</a:t>
            </a:r>
            <a:r>
              <a:rPr lang="zh-CN" altLang="en-US" sz="3600"/>
              <a:t>  o  |  x   x  |  x   o  |</a:t>
            </a:r>
            <a:endParaRPr lang="zh-CN" altLang="en-US" sz="3600"/>
          </a:p>
          <a:p>
            <a:pPr eaLnBrk="1" hangingPunct="1"/>
            <a:endParaRPr lang="zh-CN" altLang="en-US"/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763713" y="4941888"/>
            <a:ext cx="5976937" cy="395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8000"/>
                </a:solidFill>
              </a:rPr>
              <a:t>咚     锵          咚 锵                咚      咚       锵</a:t>
            </a:r>
            <a:endParaRPr lang="zh-CN" altLang="en-US" sz="20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ex4a51zrtj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23495"/>
            <a:ext cx="9147810" cy="68814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195513" y="477838"/>
            <a:ext cx="5903912" cy="6326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过   新    年  呀    咚咚咚咚    锵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喜   洋     洋  呀    咚咚咚咚   锵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鞭炮声声   锣鼓 响   咚  锵      咚咚 锵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唱歌跳舞    多欢 唱   咚  锵     咚咚 锵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幸  福的    生  活    甜呀甜又    香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咚 锵      咚锵      咚   咚    锵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2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2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7841" t="4443" r="14003" b="1465"/>
          <a:stretch>
            <a:fillRect/>
          </a:stretch>
        </p:blipFill>
        <p:spPr bwMode="auto">
          <a:xfrm>
            <a:off x="8172450" y="44450"/>
            <a:ext cx="7080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5013325"/>
            <a:ext cx="230505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3" name="Rectangle 5"/>
          <p:cNvSpPr>
            <a:spLocks noGrp="1" noChangeArrowheads="1"/>
          </p:cNvSpPr>
          <p:nvPr/>
        </p:nvSpPr>
        <p:spPr bwMode="auto">
          <a:xfrm>
            <a:off x="395288" y="1917700"/>
            <a:ext cx="936625" cy="2951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lIns="90170" tIns="46990" rIns="90170" bIns="46990" anchor="ctr"/>
          <a:lstStyle/>
          <a:p>
            <a:pPr algn="ctr" eaLnBrk="1" hangingPunct="1"/>
            <a:r>
              <a:rPr lang="zh-CN" altLang="en-US" sz="3200">
                <a:solidFill>
                  <a:srgbClr val="008000"/>
                </a:solidFill>
                <a:ea typeface="微软雅黑" panose="020B0503020204020204" pitchFamily="34" charset="-122"/>
              </a:rPr>
              <a:t>乐 器 伴 奏</a:t>
            </a:r>
            <a:endParaRPr lang="zh-CN" altLang="en-US" sz="3200">
              <a:solidFill>
                <a:srgbClr val="008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787900" y="765175"/>
            <a:ext cx="3600450" cy="2608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 | </a:t>
            </a:r>
            <a:r>
              <a:rPr lang="zh-CN" altLang="en-US" sz="2800" u="sng">
                <a:solidFill>
                  <a:srgbClr val="0000FF"/>
                </a:solidFill>
              </a:rPr>
              <a:t> x x</a:t>
            </a:r>
            <a:r>
              <a:rPr lang="zh-CN" altLang="en-US" sz="2800">
                <a:solidFill>
                  <a:srgbClr val="0000FF"/>
                </a:solidFill>
              </a:rPr>
              <a:t> </a:t>
            </a:r>
            <a:r>
              <a:rPr lang="zh-CN" altLang="en-US" sz="2800" u="sng">
                <a:solidFill>
                  <a:srgbClr val="0000FF"/>
                </a:solidFill>
              </a:rPr>
              <a:t>x x </a:t>
            </a:r>
            <a:r>
              <a:rPr lang="zh-CN" altLang="en-US" sz="2800">
                <a:solidFill>
                  <a:srgbClr val="0000FF"/>
                </a:solidFill>
              </a:rPr>
              <a:t>  |   </a:t>
            </a:r>
            <a:endParaRPr lang="zh-CN" altLang="en-US" sz="2800">
              <a:solidFill>
                <a:srgbClr val="0000FF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>
              <a:solidFill>
                <a:srgbClr val="0000FF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 | </a:t>
            </a:r>
            <a:r>
              <a:rPr lang="zh-CN" altLang="en-US" sz="2800" u="sng">
                <a:solidFill>
                  <a:srgbClr val="0000FF"/>
                </a:solidFill>
              </a:rPr>
              <a:t> x x</a:t>
            </a:r>
            <a:r>
              <a:rPr lang="zh-CN" altLang="en-US" sz="2800">
                <a:solidFill>
                  <a:srgbClr val="0000FF"/>
                </a:solidFill>
              </a:rPr>
              <a:t> </a:t>
            </a:r>
            <a:r>
              <a:rPr lang="zh-CN" altLang="en-US" sz="2800" u="sng">
                <a:solidFill>
                  <a:srgbClr val="0000FF"/>
                </a:solidFill>
              </a:rPr>
              <a:t>x x </a:t>
            </a:r>
            <a:r>
              <a:rPr lang="zh-CN" altLang="en-US" sz="2800">
                <a:solidFill>
                  <a:srgbClr val="0000FF"/>
                </a:solidFill>
              </a:rPr>
              <a:t>  |   </a:t>
            </a:r>
            <a:endParaRPr lang="zh-CN" altLang="en-US" sz="2800">
              <a:solidFill>
                <a:srgbClr val="0000FF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>
              <a:solidFill>
                <a:srgbClr val="0000FF"/>
              </a:solidFill>
            </a:endParaRPr>
          </a:p>
          <a:p>
            <a:pPr eaLnBrk="1" hangingPunct="1">
              <a:lnSpc>
                <a:spcPct val="110000"/>
              </a:lnSpc>
            </a:pP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4860925" y="3070225"/>
            <a:ext cx="3527425" cy="1625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|   x    o   |   </a:t>
            </a:r>
            <a:r>
              <a:rPr lang="zh-CN" altLang="en-US" sz="2800" u="sng">
                <a:solidFill>
                  <a:srgbClr val="0000FF"/>
                </a:solidFill>
              </a:rPr>
              <a:t>x x</a:t>
            </a:r>
            <a:r>
              <a:rPr lang="zh-CN" altLang="en-US" sz="2800">
                <a:solidFill>
                  <a:srgbClr val="0000FF"/>
                </a:solidFill>
              </a:rPr>
              <a:t>  o  |</a:t>
            </a:r>
            <a:endParaRPr lang="zh-CN" altLang="en-US" sz="2800" u="sng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|   x    o    |  </a:t>
            </a:r>
            <a:r>
              <a:rPr lang="zh-CN" altLang="en-US" sz="2800" u="sng">
                <a:solidFill>
                  <a:srgbClr val="0000FF"/>
                </a:solidFill>
              </a:rPr>
              <a:t>x x</a:t>
            </a:r>
            <a:r>
              <a:rPr lang="zh-CN" altLang="en-US" sz="2800">
                <a:solidFill>
                  <a:srgbClr val="0000FF"/>
                </a:solidFill>
              </a:rPr>
              <a:t>  o  |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051050" y="5949950"/>
            <a:ext cx="62642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0000FF"/>
                </a:solidFill>
              </a:rPr>
              <a:t>|  x   o   | </a:t>
            </a:r>
            <a:r>
              <a:rPr lang="zh-CN" altLang="en-US" sz="3200">
                <a:solidFill>
                  <a:srgbClr val="0000FF"/>
                </a:solidFill>
              </a:rPr>
              <a:t> </a:t>
            </a:r>
            <a:r>
              <a:rPr lang="zh-CN" altLang="en-US" sz="2800">
                <a:solidFill>
                  <a:srgbClr val="0000FF"/>
                </a:solidFill>
              </a:rPr>
              <a:t> </a:t>
            </a:r>
            <a:r>
              <a:rPr lang="zh-CN" altLang="en-US" sz="2800" u="sng">
                <a:solidFill>
                  <a:srgbClr val="0000FF"/>
                </a:solidFill>
              </a:rPr>
              <a:t> x o</a:t>
            </a:r>
            <a:r>
              <a:rPr lang="zh-CN" altLang="en-US" sz="2800">
                <a:solidFill>
                  <a:srgbClr val="0000FF"/>
                </a:solidFill>
              </a:rPr>
              <a:t>   o  |   x    x    |   </a:t>
            </a:r>
            <a:endParaRPr lang="zh-CN" altLang="en-US">
              <a:solidFill>
                <a:srgbClr val="0000FF"/>
              </a:solidFill>
            </a:endParaRPr>
          </a:p>
        </p:txBody>
      </p:sp>
      <p:pic>
        <p:nvPicPr>
          <p:cNvPr id="12297" name="Picture 9" descr="小堂鼓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549275"/>
            <a:ext cx="1846262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195513" y="477838"/>
            <a:ext cx="5976937" cy="6326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过   新    年  呀    咚咚咚咚    锵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喜   洋     洋  呀    咚咚咚咚   锵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鞭炮声声   锣鼓 响   咚  锵      咚咚 锵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唱歌跳舞    多欢 唱   咚  锵     咚咚 锵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幸  福的    生  活    甜呀甜又    香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咚 锵      咚锵      咚   咚    锵</a:t>
            </a:r>
            <a:r>
              <a:rPr lang="zh-CN" altLang="en-US" sz="22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2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2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7841" t="4443" r="14003" b="1465"/>
          <a:stretch>
            <a:fillRect/>
          </a:stretch>
        </p:blipFill>
        <p:spPr bwMode="auto">
          <a:xfrm>
            <a:off x="8172450" y="44450"/>
            <a:ext cx="7080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5013325"/>
            <a:ext cx="230505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7" name="Rectangle 5"/>
          <p:cNvSpPr>
            <a:spLocks noGrp="1" noChangeArrowheads="1"/>
          </p:cNvSpPr>
          <p:nvPr/>
        </p:nvSpPr>
        <p:spPr bwMode="auto">
          <a:xfrm>
            <a:off x="395288" y="1917700"/>
            <a:ext cx="936625" cy="2951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lIns="90170" tIns="46990" rIns="90170" bIns="46990" anchor="ctr"/>
          <a:lstStyle/>
          <a:p>
            <a:pPr algn="ctr" eaLnBrk="1" hangingPunct="1"/>
            <a:r>
              <a:rPr lang="zh-CN" altLang="en-US" sz="3200">
                <a:solidFill>
                  <a:srgbClr val="008000"/>
                </a:solidFill>
                <a:ea typeface="微软雅黑" panose="020B0503020204020204" pitchFamily="34" charset="-122"/>
              </a:rPr>
              <a:t>乐 器 伴 奏</a:t>
            </a:r>
            <a:endParaRPr lang="zh-CN" altLang="en-US" sz="3200">
              <a:solidFill>
                <a:srgbClr val="008000"/>
              </a:solidFill>
              <a:ea typeface="微软雅黑" panose="020B0503020204020204" pitchFamily="34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445250" y="692150"/>
            <a:ext cx="2232025" cy="2608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00CC00"/>
                </a:solidFill>
              </a:rPr>
              <a:t> |  x   o   |   </a:t>
            </a:r>
            <a:endParaRPr lang="zh-CN" altLang="en-US" sz="2800">
              <a:solidFill>
                <a:srgbClr val="00CC00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>
              <a:solidFill>
                <a:srgbClr val="00CC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00CC00"/>
                </a:solidFill>
              </a:rPr>
              <a:t> |  x   o   | </a:t>
            </a:r>
            <a:r>
              <a:rPr lang="zh-CN" altLang="en-US" sz="2800">
                <a:solidFill>
                  <a:srgbClr val="008000"/>
                </a:solidFill>
              </a:rPr>
              <a:t>  </a:t>
            </a:r>
            <a:endParaRPr lang="zh-CN" altLang="en-US" sz="2800">
              <a:solidFill>
                <a:srgbClr val="008000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800">
              <a:solidFill>
                <a:srgbClr val="008000"/>
              </a:solidFill>
            </a:endParaRPr>
          </a:p>
          <a:p>
            <a:pPr eaLnBrk="1" hangingPunct="1">
              <a:lnSpc>
                <a:spcPct val="110000"/>
              </a:lnSpc>
            </a:pP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860925" y="3070225"/>
            <a:ext cx="3527425" cy="1625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2800">
                <a:solidFill>
                  <a:srgbClr val="00CC00"/>
                </a:solidFill>
              </a:rPr>
              <a:t>|   o    x   |   </a:t>
            </a:r>
            <a:r>
              <a:rPr lang="zh-CN" altLang="en-US" sz="2800" u="sng">
                <a:solidFill>
                  <a:srgbClr val="00CC00"/>
                </a:solidFill>
              </a:rPr>
              <a:t>o o</a:t>
            </a:r>
            <a:r>
              <a:rPr lang="zh-CN" altLang="en-US" sz="2800">
                <a:solidFill>
                  <a:srgbClr val="00CC00"/>
                </a:solidFill>
              </a:rPr>
              <a:t>  x  |</a:t>
            </a:r>
            <a:endParaRPr lang="zh-CN" altLang="en-US" sz="2800" u="sng">
              <a:solidFill>
                <a:srgbClr val="00CC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>
              <a:solidFill>
                <a:srgbClr val="00CC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>
              <a:solidFill>
                <a:srgbClr val="00CC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>
                <a:solidFill>
                  <a:srgbClr val="00CC00"/>
                </a:solidFill>
              </a:rPr>
              <a:t>|   o    x   |   </a:t>
            </a:r>
            <a:r>
              <a:rPr lang="zh-CN" altLang="en-US" sz="2800" u="sng">
                <a:solidFill>
                  <a:srgbClr val="00CC00"/>
                </a:solidFill>
              </a:rPr>
              <a:t>o o</a:t>
            </a:r>
            <a:r>
              <a:rPr lang="zh-CN" altLang="en-US" sz="2800">
                <a:solidFill>
                  <a:srgbClr val="00CC00"/>
                </a:solidFill>
              </a:rPr>
              <a:t>  x  |</a:t>
            </a:r>
            <a:endParaRPr lang="zh-CN" altLang="en-US" sz="2800">
              <a:solidFill>
                <a:srgbClr val="00CC00"/>
              </a:solidFill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979613" y="6092825"/>
            <a:ext cx="62642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00CC00"/>
                </a:solidFill>
              </a:rPr>
              <a:t>|  o   x   | </a:t>
            </a:r>
            <a:r>
              <a:rPr lang="zh-CN" altLang="en-US" sz="3200">
                <a:solidFill>
                  <a:srgbClr val="00CC00"/>
                </a:solidFill>
              </a:rPr>
              <a:t>  </a:t>
            </a:r>
            <a:r>
              <a:rPr lang="zh-CN" altLang="en-US" sz="2800">
                <a:solidFill>
                  <a:srgbClr val="00CC00"/>
                </a:solidFill>
              </a:rPr>
              <a:t> </a:t>
            </a:r>
            <a:r>
              <a:rPr lang="zh-CN" altLang="en-US" sz="2800" u="sng">
                <a:solidFill>
                  <a:srgbClr val="00CC00"/>
                </a:solidFill>
              </a:rPr>
              <a:t>o x  </a:t>
            </a:r>
            <a:r>
              <a:rPr lang="zh-CN" altLang="en-US" sz="2800">
                <a:solidFill>
                  <a:srgbClr val="00CC00"/>
                </a:solidFill>
              </a:rPr>
              <a:t> o  |   o    o   |    x     o  |</a:t>
            </a:r>
            <a:r>
              <a:rPr lang="zh-CN" altLang="en-US" sz="2800">
                <a:solidFill>
                  <a:srgbClr val="0000FF"/>
                </a:solidFill>
              </a:rPr>
              <a:t>   </a:t>
            </a:r>
            <a:endParaRPr lang="zh-CN" altLang="en-US"/>
          </a:p>
        </p:txBody>
      </p:sp>
      <p:pic>
        <p:nvPicPr>
          <p:cNvPr id="13322" name="Picture 10" descr="u=4096649561,2978754998&amp;fm=21&amp;gp=0"/>
          <p:cNvPicPr>
            <a:picLocks noChangeAspect="1" noChangeArrowheads="1"/>
          </p:cNvPicPr>
          <p:nvPr/>
        </p:nvPicPr>
        <p:blipFill>
          <a:blip r:embed="rId3"/>
          <a:srcRect t="9642" b="15402"/>
          <a:stretch>
            <a:fillRect/>
          </a:stretch>
        </p:blipFill>
        <p:spPr bwMode="auto">
          <a:xfrm>
            <a:off x="1588" y="254000"/>
            <a:ext cx="2160587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3874*5071*706*706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PP_MARK_KEY" val="9c0c682b-53a2-4840-872d-552fed374ac4"/>
  <p:tag name="COMMONDATA" val="eyJoZGlkIjoiMGQ3MTEyZjc0Y2QzYjk3ODJmMGMzYTlhMjcxYTE0YjgifQ=="/>
</p:tagLst>
</file>

<file path=ppt/theme/theme1.xml><?xml version="1.0" encoding="utf-8"?>
<a:theme xmlns:a="http://schemas.openxmlformats.org/drawingml/2006/main" name="1_红色立方块解体">
  <a:themeElements>
    <a:clrScheme name="1_红色立方块解体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红色立方块解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红色立方块解体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红色立方块解体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红色立方块解体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红色立方块解体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红色立方块解体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红色立方块解体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红色立方块解体">
  <a:themeElements>
    <a:clrScheme name="红色立方块解体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红色立方块解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红色立方块解体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红色立方块解体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红色立方块解体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红色立方块解体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红色立方块解体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红色立方块解体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红色立方块解体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红色立方块解体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红色立方块解体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红色立方块解体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红色立方块解体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红色立方块解体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红色立方块解体">
  <a:themeElements>
    <a:clrScheme name="1_红色立方块解体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红色立方块解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红色立方块解体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红色立方块解体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红色立方块解体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红色立方块解体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红色立方块解体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红色立方块解体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红色立方块解体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过新年_课件1</Template>
  <TotalTime>0</TotalTime>
  <Words>1210</Words>
  <Application>WPS 演示</Application>
  <PresentationFormat>全屏显示(4:3)</PresentationFormat>
  <Paragraphs>165</Paragraphs>
  <Slides>13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楷体</vt:lpstr>
      <vt:lpstr>Arial Unicode MS</vt:lpstr>
      <vt:lpstr>Calibri</vt:lpstr>
      <vt:lpstr>1_红色立方块解体</vt:lpstr>
      <vt:lpstr>红色立方块解体</vt:lpstr>
      <vt:lpstr>2_红色立方块解体</vt:lpstr>
      <vt:lpstr>过新年</vt:lpstr>
      <vt:lpstr> 过 新 年</vt:lpstr>
      <vt:lpstr>PowerPoint 演示文稿</vt:lpstr>
      <vt:lpstr> 过 新 年</vt:lpstr>
      <vt:lpstr>PowerPoint 演示文稿</vt:lpstr>
      <vt:lpstr> 过 新 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未凡之家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过新年</dc:title>
  <dc:creator>Administrator</dc:creator>
  <cp:lastModifiedBy>Administrator</cp:lastModifiedBy>
  <cp:revision>3</cp:revision>
  <dcterms:created xsi:type="dcterms:W3CDTF">2019-09-19T13:51:00Z</dcterms:created>
  <dcterms:modified xsi:type="dcterms:W3CDTF">2023-03-14T00:51:39Z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514E9195E6754152B7AFC69246E5DCBD</vt:lpwstr>
  </property>
  <property fmtid="{D5CDD505-2E9C-101B-9397-08002B2CF9AE}" pid="3" name="KSOProductBuildVer">
    <vt:lpwstr>2052-11.1.0.10228</vt:lpwstr>
  </property>
</Properties>
</file>